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Nuni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2429bd270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2429bd270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2429bd270_0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2429bd270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2429bd270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92429bd270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25e4559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25e4559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534c39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b534c39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b534c396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b534c396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534c3962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b534c396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534c3962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534c396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b534c3962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b534c3962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534c3962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534c3962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2429bd270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2429bd270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534c3962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534c3962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534c3962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534c3962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b534c3962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b534c3962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925e4559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925e4559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b534c3962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b534c3962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b534c3962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b534c3962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b534c39628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b534c39628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b534c39628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b534c39628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b534c39628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b534c39628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b534c39628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b534c39628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2429bd270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2429bd270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b534c3962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b534c3962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b534c3962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b534c3962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b534c3962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b534c3962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925e4559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925e4559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b534c39628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b534c39628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925e4559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925e4559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b534c39628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b534c39628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b534c39628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b534c39628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925e4559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925e4559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925e4559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925e4559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2429bd270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2429bd270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925e4559b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925e4559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b5d38e5b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b5d38e5b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b5d38e5bd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b5d38e5bd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b5d38e5bd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b5d38e5b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2429bd270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2429bd270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2429bd270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2429bd270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2429bd270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2429bd270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25e4559b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25e4559b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2429bd270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2429bd270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995675" y="710200"/>
            <a:ext cx="69624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ML and Support Vector Machines</a:t>
            </a:r>
            <a:endParaRPr sz="2800"/>
          </a:p>
        </p:txBody>
      </p:sp>
      <p:sp>
        <p:nvSpPr>
          <p:cNvPr id="129" name="Google Shape;129;p13"/>
          <p:cNvSpPr txBox="1"/>
          <p:nvPr/>
        </p:nvSpPr>
        <p:spPr>
          <a:xfrm>
            <a:off x="5617375" y="4058925"/>
            <a:ext cx="29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Vikas Thammanna Gowda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247" name="Google Shape;247;p22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8" name="Google Shape;248;p22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9" name="Google Shape;249;p22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0" name="Google Shape;250;p22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1" name="Google Shape;251;p22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2" name="Google Shape;252;p22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3" name="Google Shape;253;p22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4" name="Google Shape;254;p22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5" name="Google Shape;255;p22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6" name="Google Shape;256;p22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7" name="Google Shape;257;p22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290" name="Google Shape;290;p22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50" y="873883"/>
            <a:ext cx="1601800" cy="99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41" y="2171097"/>
            <a:ext cx="1143029" cy="80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662" y="3925698"/>
            <a:ext cx="1601789" cy="90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3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299" name="Google Shape;299;p23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0" name="Google Shape;300;p23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1" name="Google Shape;301;p23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2" name="Google Shape;302;p23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3" name="Google Shape;303;p23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4" name="Google Shape;304;p23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5" name="Google Shape;305;p23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6" name="Google Shape;306;p23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7" name="Google Shape;307;p23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8" name="Google Shape;308;p23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9" name="Google Shape;309;p23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342" name="Google Shape;342;p23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3" name="Google Shape;3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575" y="1721490"/>
            <a:ext cx="3200324" cy="192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 rotWithShape="1">
          <a:blip r:embed="rId4">
            <a:alphaModFix/>
          </a:blip>
          <a:srcRect b="0" l="0" r="28779" t="0"/>
          <a:stretch/>
        </p:blipFill>
        <p:spPr>
          <a:xfrm>
            <a:off x="649750" y="817026"/>
            <a:ext cx="3200324" cy="22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4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350" name="Google Shape;350;p24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1" name="Google Shape;351;p24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2" name="Google Shape;352;p24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3" name="Google Shape;353;p24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4" name="Google Shape;354;p24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5" name="Google Shape;355;p24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6" name="Google Shape;356;p24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7" name="Google Shape;357;p24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8" name="Google Shape;358;p24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9" name="Google Shape;359;p24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0" name="Google Shape;360;p24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393" name="Google Shape;393;p24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4" name="Google Shape;3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2600" y="817023"/>
            <a:ext cx="2022300" cy="13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◆"/>
            </a:pPr>
            <a:r>
              <a:rPr b="1" lang="en" sz="1900">
                <a:solidFill>
                  <a:srgbClr val="000000"/>
                </a:solidFill>
              </a:rPr>
              <a:t>Basic idea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400" name="Google Shape;400;p25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</a:t>
            </a: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6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26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6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27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7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7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7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7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56" name="Google Shape;456;p28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28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28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8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8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8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8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8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8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8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3" name="Google Shape;483;p29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29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29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9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9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9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9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9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9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29"/>
          <p:cNvCxnSpPr/>
          <p:nvPr/>
        </p:nvCxnSpPr>
        <p:spPr>
          <a:xfrm>
            <a:off x="2027300" y="1800175"/>
            <a:ext cx="1175100" cy="20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11" name="Google Shape;511;p30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30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30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0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3" name="Google Shape;533;p30"/>
          <p:cNvCxnSpPr/>
          <p:nvPr/>
        </p:nvCxnSpPr>
        <p:spPr>
          <a:xfrm>
            <a:off x="2027300" y="1800175"/>
            <a:ext cx="1175100" cy="20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0"/>
          <p:cNvCxnSpPr/>
          <p:nvPr/>
        </p:nvCxnSpPr>
        <p:spPr>
          <a:xfrm>
            <a:off x="2467725" y="1708716"/>
            <a:ext cx="298500" cy="221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40" name="Google Shape;540;p31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31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31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1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1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1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1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1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1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1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1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1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1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1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1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1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5675200" y="1909400"/>
            <a:ext cx="2957100" cy="7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we find a straight line that separates the two classes?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31"/>
          <p:cNvCxnSpPr/>
          <p:nvPr/>
        </p:nvCxnSpPr>
        <p:spPr>
          <a:xfrm>
            <a:off x="2027300" y="1800175"/>
            <a:ext cx="1175100" cy="20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31"/>
          <p:cNvCxnSpPr/>
          <p:nvPr/>
        </p:nvCxnSpPr>
        <p:spPr>
          <a:xfrm>
            <a:off x="2467725" y="1708716"/>
            <a:ext cx="298500" cy="221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31"/>
          <p:cNvCxnSpPr/>
          <p:nvPr/>
        </p:nvCxnSpPr>
        <p:spPr>
          <a:xfrm>
            <a:off x="1812728" y="1831350"/>
            <a:ext cx="1714500" cy="2148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31"/>
          <p:cNvCxnSpPr/>
          <p:nvPr/>
        </p:nvCxnSpPr>
        <p:spPr>
          <a:xfrm flipH="1">
            <a:off x="2544725" y="1535350"/>
            <a:ext cx="250500" cy="248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" sz="2100"/>
              <a:t>What is ML? Why ML?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" sz="2100"/>
              <a:t>Categories of ML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" sz="2100"/>
              <a:t>Support Vector Machines</a:t>
            </a:r>
            <a:endParaRPr b="1"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B</a:t>
            </a:r>
            <a:r>
              <a:rPr b="1" lang="en" sz="1900"/>
              <a:t>asic idea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Special Cases 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History and Development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Math</a:t>
            </a:r>
            <a:endParaRPr b="1" sz="1900"/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71" name="Google Shape;571;p32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32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32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2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2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2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2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2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2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2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2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2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2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2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2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2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2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592;p32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2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2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/>
          <p:nvPr/>
        </p:nvSpPr>
        <p:spPr>
          <a:xfrm>
            <a:off x="2218488" y="3266805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3"/>
          <p:cNvSpPr/>
          <p:nvPr/>
        </p:nvSpPr>
        <p:spPr>
          <a:xfrm>
            <a:off x="2123313" y="2898343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3"/>
          <p:cNvSpPr/>
          <p:nvPr/>
        </p:nvSpPr>
        <p:spPr>
          <a:xfrm>
            <a:off x="2793075" y="2372868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3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03" name="Google Shape;603;p33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33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33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3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3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3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3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3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3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3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3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3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3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3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3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3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3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3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33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3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33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33"/>
          <p:cNvCxnSpPr/>
          <p:nvPr/>
        </p:nvCxnSpPr>
        <p:spPr>
          <a:xfrm flipH="1" rot="10800000">
            <a:off x="1754950" y="1593100"/>
            <a:ext cx="86700" cy="34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33"/>
          <p:cNvCxnSpPr/>
          <p:nvPr/>
        </p:nvCxnSpPr>
        <p:spPr>
          <a:xfrm rot="10800000">
            <a:off x="2400375" y="1496713"/>
            <a:ext cx="139200" cy="3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33"/>
          <p:cNvSpPr txBox="1"/>
          <p:nvPr/>
        </p:nvSpPr>
        <p:spPr>
          <a:xfrm>
            <a:off x="1489725" y="1031400"/>
            <a:ext cx="10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Margins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33"/>
          <p:cNvCxnSpPr/>
          <p:nvPr/>
        </p:nvCxnSpPr>
        <p:spPr>
          <a:xfrm flipH="1" rot="10800000">
            <a:off x="3209400" y="3596550"/>
            <a:ext cx="1521900" cy="34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33"/>
          <p:cNvSpPr txBox="1"/>
          <p:nvPr/>
        </p:nvSpPr>
        <p:spPr>
          <a:xfrm>
            <a:off x="4838500" y="3197875"/>
            <a:ext cx="18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33"/>
          <p:cNvCxnSpPr/>
          <p:nvPr/>
        </p:nvCxnSpPr>
        <p:spPr>
          <a:xfrm flipH="1" rot="10800000">
            <a:off x="3064075" y="2305975"/>
            <a:ext cx="315060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33"/>
          <p:cNvCxnSpPr>
            <a:stCxn id="613" idx="1"/>
          </p:cNvCxnSpPr>
          <p:nvPr/>
        </p:nvCxnSpPr>
        <p:spPr>
          <a:xfrm flipH="1" rot="10800000">
            <a:off x="2345594" y="2450413"/>
            <a:ext cx="37920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33"/>
          <p:cNvCxnSpPr>
            <a:stCxn id="612" idx="2"/>
          </p:cNvCxnSpPr>
          <p:nvPr/>
        </p:nvCxnSpPr>
        <p:spPr>
          <a:xfrm flipH="1" rot="10800000">
            <a:off x="2472494" y="2556362"/>
            <a:ext cx="36747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33"/>
          <p:cNvSpPr txBox="1"/>
          <p:nvPr/>
        </p:nvSpPr>
        <p:spPr>
          <a:xfrm>
            <a:off x="6259800" y="1960400"/>
            <a:ext cx="13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Vectors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4"/>
          <p:cNvSpPr/>
          <p:nvPr/>
        </p:nvSpPr>
        <p:spPr>
          <a:xfrm>
            <a:off x="2218488" y="3266805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2123313" y="2898343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2793075" y="2372868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1929000" y="285125"/>
            <a:ext cx="56727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idea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44" name="Google Shape;644;p34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34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34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4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4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4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4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4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4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4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4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4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4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4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4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5" name="Google Shape;665;p34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4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4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34"/>
          <p:cNvCxnSpPr/>
          <p:nvPr/>
        </p:nvCxnSpPr>
        <p:spPr>
          <a:xfrm flipH="1" rot="10800000">
            <a:off x="1754950" y="1593100"/>
            <a:ext cx="86700" cy="34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34"/>
          <p:cNvCxnSpPr/>
          <p:nvPr/>
        </p:nvCxnSpPr>
        <p:spPr>
          <a:xfrm rot="10800000">
            <a:off x="2400375" y="1496713"/>
            <a:ext cx="139200" cy="3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34"/>
          <p:cNvSpPr txBox="1"/>
          <p:nvPr/>
        </p:nvSpPr>
        <p:spPr>
          <a:xfrm>
            <a:off x="1489725" y="1031400"/>
            <a:ext cx="10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Margins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1" name="Google Shape;671;p34"/>
          <p:cNvCxnSpPr/>
          <p:nvPr/>
        </p:nvCxnSpPr>
        <p:spPr>
          <a:xfrm flipH="1" rot="10800000">
            <a:off x="3209400" y="3596550"/>
            <a:ext cx="1521900" cy="34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34"/>
          <p:cNvSpPr txBox="1"/>
          <p:nvPr/>
        </p:nvSpPr>
        <p:spPr>
          <a:xfrm>
            <a:off x="4838500" y="3197875"/>
            <a:ext cx="18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Boundary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4"/>
          <p:cNvSpPr/>
          <p:nvPr/>
        </p:nvSpPr>
        <p:spPr>
          <a:xfrm rot="-1437882">
            <a:off x="2716104" y="3722218"/>
            <a:ext cx="789564" cy="15537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" name="Google Shape;674;p34"/>
          <p:cNvCxnSpPr/>
          <p:nvPr/>
        </p:nvCxnSpPr>
        <p:spPr>
          <a:xfrm flipH="1" rot="10800000">
            <a:off x="3064075" y="2305975"/>
            <a:ext cx="315060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34"/>
          <p:cNvCxnSpPr>
            <a:stCxn id="654" idx="1"/>
          </p:cNvCxnSpPr>
          <p:nvPr/>
        </p:nvCxnSpPr>
        <p:spPr>
          <a:xfrm flipH="1" rot="10800000">
            <a:off x="2345594" y="2450413"/>
            <a:ext cx="37920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34"/>
          <p:cNvCxnSpPr>
            <a:stCxn id="653" idx="2"/>
          </p:cNvCxnSpPr>
          <p:nvPr/>
        </p:nvCxnSpPr>
        <p:spPr>
          <a:xfrm flipH="1" rot="10800000">
            <a:off x="2472494" y="2556362"/>
            <a:ext cx="36747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34"/>
          <p:cNvSpPr txBox="1"/>
          <p:nvPr/>
        </p:nvSpPr>
        <p:spPr>
          <a:xfrm>
            <a:off x="6259800" y="1960400"/>
            <a:ext cx="13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Vectors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" name="Google Shape;678;p34"/>
          <p:cNvCxnSpPr/>
          <p:nvPr/>
        </p:nvCxnSpPr>
        <p:spPr>
          <a:xfrm flipH="1" rot="10800000">
            <a:off x="2968600" y="3943475"/>
            <a:ext cx="96300" cy="5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34"/>
          <p:cNvSpPr txBox="1"/>
          <p:nvPr/>
        </p:nvSpPr>
        <p:spPr>
          <a:xfrm>
            <a:off x="1803075" y="4385850"/>
            <a:ext cx="20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Maximize Margin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4"/>
          <p:cNvSpPr/>
          <p:nvPr/>
        </p:nvSpPr>
        <p:spPr>
          <a:xfrm>
            <a:off x="6214575" y="3028300"/>
            <a:ext cx="2465748" cy="14158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Maximum Margin Classifiers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◆"/>
            </a:pPr>
            <a:r>
              <a:rPr b="1" lang="en" sz="1900">
                <a:solidFill>
                  <a:srgbClr val="000000"/>
                </a:solidFill>
              </a:rPr>
              <a:t>Special Cases 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686" name="Google Shape;686;p35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6"/>
          <p:cNvSpPr/>
          <p:nvPr/>
        </p:nvSpPr>
        <p:spPr>
          <a:xfrm>
            <a:off x="2218488" y="3266805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2123313" y="2898343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2793075" y="2372868"/>
            <a:ext cx="342300" cy="28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 flipH="1" rot="10800000">
            <a:off x="1321500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36"/>
          <p:cNvCxnSpPr/>
          <p:nvPr/>
        </p:nvCxnSpPr>
        <p:spPr>
          <a:xfrm>
            <a:off x="1319783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36"/>
          <p:cNvSpPr txBox="1"/>
          <p:nvPr/>
        </p:nvSpPr>
        <p:spPr>
          <a:xfrm>
            <a:off x="4153325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6"/>
          <p:cNvSpPr txBox="1"/>
          <p:nvPr/>
        </p:nvSpPr>
        <p:spPr>
          <a:xfrm>
            <a:off x="664875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6"/>
          <p:cNvSpPr/>
          <p:nvPr/>
        </p:nvSpPr>
        <p:spPr>
          <a:xfrm>
            <a:off x="1523775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1803075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6"/>
          <p:cNvSpPr/>
          <p:nvPr/>
        </p:nvSpPr>
        <p:spPr>
          <a:xfrm>
            <a:off x="2133375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6"/>
          <p:cNvSpPr/>
          <p:nvPr/>
        </p:nvSpPr>
        <p:spPr>
          <a:xfrm>
            <a:off x="1892025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1701675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2260275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2133375" y="29409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2871450" y="18875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2871475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3190688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3426625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3509925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3777900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6"/>
          <p:cNvSpPr/>
          <p:nvPr/>
        </p:nvSpPr>
        <p:spPr>
          <a:xfrm>
            <a:off x="338330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6"/>
          <p:cNvSpPr/>
          <p:nvPr/>
        </p:nvSpPr>
        <p:spPr>
          <a:xfrm>
            <a:off x="3699150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3970500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6"/>
          <p:cNvSpPr txBox="1"/>
          <p:nvPr/>
        </p:nvSpPr>
        <p:spPr>
          <a:xfrm>
            <a:off x="1364775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36"/>
          <p:cNvCxnSpPr/>
          <p:nvPr/>
        </p:nvCxnSpPr>
        <p:spPr>
          <a:xfrm>
            <a:off x="1784044" y="2039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36"/>
          <p:cNvCxnSpPr/>
          <p:nvPr/>
        </p:nvCxnSpPr>
        <p:spPr>
          <a:xfrm>
            <a:off x="2607952" y="18483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36"/>
          <p:cNvCxnSpPr/>
          <p:nvPr/>
        </p:nvCxnSpPr>
        <p:spPr>
          <a:xfrm>
            <a:off x="2204165" y="192285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36"/>
          <p:cNvCxnSpPr/>
          <p:nvPr/>
        </p:nvCxnSpPr>
        <p:spPr>
          <a:xfrm flipH="1" rot="10800000">
            <a:off x="1754950" y="1593100"/>
            <a:ext cx="86700" cy="34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36"/>
          <p:cNvCxnSpPr/>
          <p:nvPr/>
        </p:nvCxnSpPr>
        <p:spPr>
          <a:xfrm rot="10800000">
            <a:off x="2400375" y="1496713"/>
            <a:ext cx="139200" cy="3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36"/>
          <p:cNvSpPr txBox="1"/>
          <p:nvPr/>
        </p:nvSpPr>
        <p:spPr>
          <a:xfrm>
            <a:off x="1489725" y="1031400"/>
            <a:ext cx="10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Margins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p36"/>
          <p:cNvCxnSpPr/>
          <p:nvPr/>
        </p:nvCxnSpPr>
        <p:spPr>
          <a:xfrm flipH="1" rot="10800000">
            <a:off x="3209400" y="3596550"/>
            <a:ext cx="1521900" cy="34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36"/>
          <p:cNvSpPr txBox="1"/>
          <p:nvPr/>
        </p:nvSpPr>
        <p:spPr>
          <a:xfrm>
            <a:off x="4838500" y="3197875"/>
            <a:ext cx="18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Boundary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36"/>
          <p:cNvCxnSpPr/>
          <p:nvPr/>
        </p:nvCxnSpPr>
        <p:spPr>
          <a:xfrm flipH="1" rot="10800000">
            <a:off x="3064075" y="2305975"/>
            <a:ext cx="315060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36"/>
          <p:cNvCxnSpPr>
            <a:stCxn id="704" idx="1"/>
          </p:cNvCxnSpPr>
          <p:nvPr/>
        </p:nvCxnSpPr>
        <p:spPr>
          <a:xfrm flipH="1" rot="10800000">
            <a:off x="2345594" y="2450413"/>
            <a:ext cx="37920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36"/>
          <p:cNvCxnSpPr>
            <a:stCxn id="703" idx="2"/>
          </p:cNvCxnSpPr>
          <p:nvPr/>
        </p:nvCxnSpPr>
        <p:spPr>
          <a:xfrm flipH="1" rot="10800000">
            <a:off x="2472494" y="2556362"/>
            <a:ext cx="36747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6"/>
          <p:cNvSpPr txBox="1"/>
          <p:nvPr/>
        </p:nvSpPr>
        <p:spPr>
          <a:xfrm>
            <a:off x="6259800" y="1960400"/>
            <a:ext cx="13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Vectors 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6137600" y="2840125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6248600" y="3167125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Hard Margin</a:t>
            </a: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1234800" y="165375"/>
            <a:ext cx="6674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1: Linearly Separable Data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35" name="Google Shape;735;p37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37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7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7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7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7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7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8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52" name="Google Shape;752;p38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38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8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8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8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8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8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8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8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8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8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8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38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38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38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38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8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39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9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9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9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39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9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9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39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39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9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9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5" name="Google Shape;795;p39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39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7" name="Google Shape;797;p39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39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9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9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9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39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9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9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9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9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9" name="Google Shape;809;p39"/>
          <p:cNvCxnSpPr/>
          <p:nvPr/>
        </p:nvCxnSpPr>
        <p:spPr>
          <a:xfrm rot="-3900424">
            <a:off x="6233451" y="2039390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39"/>
          <p:cNvCxnSpPr/>
          <p:nvPr/>
        </p:nvCxnSpPr>
        <p:spPr>
          <a:xfrm rot="-3900424">
            <a:off x="6205072" y="1285346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39"/>
          <p:cNvCxnSpPr/>
          <p:nvPr/>
        </p:nvCxnSpPr>
        <p:spPr>
          <a:xfrm rot="-3900424">
            <a:off x="6233457" y="1655641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0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17" name="Google Shape;817;p40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0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0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0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0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0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0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0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0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0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40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" name="Google Shape;829;p40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40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1" name="Google Shape;831;p40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40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0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0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0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0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0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0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0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0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0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0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" name="Google Shape;843;p40"/>
          <p:cNvCxnSpPr/>
          <p:nvPr/>
        </p:nvCxnSpPr>
        <p:spPr>
          <a:xfrm rot="-3900424">
            <a:off x="6233451" y="2039390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40"/>
          <p:cNvCxnSpPr/>
          <p:nvPr/>
        </p:nvCxnSpPr>
        <p:spPr>
          <a:xfrm rot="-3900424">
            <a:off x="6205072" y="1285346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40"/>
          <p:cNvCxnSpPr/>
          <p:nvPr/>
        </p:nvCxnSpPr>
        <p:spPr>
          <a:xfrm rot="-3900424">
            <a:off x="6233457" y="1655641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46" name="Google Shape;846;p40"/>
          <p:cNvSpPr/>
          <p:nvPr/>
        </p:nvSpPr>
        <p:spPr>
          <a:xfrm>
            <a:off x="3182725" y="3397425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0"/>
          <p:cNvSpPr txBox="1"/>
          <p:nvPr/>
        </p:nvSpPr>
        <p:spPr>
          <a:xfrm>
            <a:off x="3293725" y="3724425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Trick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1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2a: Linearly Inseparable 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53" name="Google Shape;853;p41"/>
          <p:cNvCxnSpPr/>
          <p:nvPr/>
        </p:nvCxnSpPr>
        <p:spPr>
          <a:xfrm>
            <a:off x="599120" y="3192050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41"/>
          <p:cNvSpPr/>
          <p:nvPr/>
        </p:nvSpPr>
        <p:spPr>
          <a:xfrm>
            <a:off x="8616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1"/>
          <p:cNvSpPr/>
          <p:nvPr/>
        </p:nvSpPr>
        <p:spPr>
          <a:xfrm>
            <a:off x="183195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6962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1"/>
          <p:cNvSpPr/>
          <p:nvPr/>
        </p:nvSpPr>
        <p:spPr>
          <a:xfrm>
            <a:off x="11857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1"/>
          <p:cNvSpPr/>
          <p:nvPr/>
        </p:nvSpPr>
        <p:spPr>
          <a:xfrm>
            <a:off x="304641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1"/>
          <p:cNvSpPr/>
          <p:nvPr/>
        </p:nvSpPr>
        <p:spPr>
          <a:xfrm>
            <a:off x="2880963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1"/>
          <p:cNvSpPr/>
          <p:nvPr/>
        </p:nvSpPr>
        <p:spPr>
          <a:xfrm>
            <a:off x="337048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1"/>
          <p:cNvSpPr/>
          <p:nvPr/>
        </p:nvSpPr>
        <p:spPr>
          <a:xfrm>
            <a:off x="3571038" y="30813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1997400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2159438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2356463" y="30813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5" name="Google Shape;865;p41"/>
          <p:cNvCxnSpPr/>
          <p:nvPr/>
        </p:nvCxnSpPr>
        <p:spPr>
          <a:xfrm>
            <a:off x="2169125" y="2874200"/>
            <a:ext cx="9600" cy="69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1"/>
          <p:cNvSpPr/>
          <p:nvPr/>
        </p:nvSpPr>
        <p:spPr>
          <a:xfrm>
            <a:off x="4263750" y="2488925"/>
            <a:ext cx="6165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7" name="Google Shape;867;p41"/>
          <p:cNvCxnSpPr/>
          <p:nvPr/>
        </p:nvCxnSpPr>
        <p:spPr>
          <a:xfrm>
            <a:off x="4995745" y="3305925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41"/>
          <p:cNvSpPr/>
          <p:nvPr/>
        </p:nvSpPr>
        <p:spPr>
          <a:xfrm>
            <a:off x="5547263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6201425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5478113" y="1904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/>
          <p:nvPr/>
        </p:nvSpPr>
        <p:spPr>
          <a:xfrm>
            <a:off x="5649788" y="21750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1"/>
          <p:cNvSpPr/>
          <p:nvPr/>
        </p:nvSpPr>
        <p:spPr>
          <a:xfrm>
            <a:off x="755688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1"/>
          <p:cNvSpPr/>
          <p:nvPr/>
        </p:nvSpPr>
        <p:spPr>
          <a:xfrm>
            <a:off x="7383538" y="2106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1"/>
          <p:cNvSpPr/>
          <p:nvPr/>
        </p:nvSpPr>
        <p:spPr>
          <a:xfrm>
            <a:off x="7722338" y="19816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1"/>
          <p:cNvSpPr/>
          <p:nvPr/>
        </p:nvSpPr>
        <p:spPr>
          <a:xfrm>
            <a:off x="7919488" y="18563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1"/>
          <p:cNvSpPr/>
          <p:nvPr/>
        </p:nvSpPr>
        <p:spPr>
          <a:xfrm>
            <a:off x="6382750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1"/>
          <p:cNvSpPr/>
          <p:nvPr/>
        </p:nvSpPr>
        <p:spPr>
          <a:xfrm>
            <a:off x="6556063" y="33974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1"/>
          <p:cNvSpPr/>
          <p:nvPr/>
        </p:nvSpPr>
        <p:spPr>
          <a:xfrm>
            <a:off x="6747063" y="29351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41"/>
          <p:cNvCxnSpPr/>
          <p:nvPr/>
        </p:nvCxnSpPr>
        <p:spPr>
          <a:xfrm rot="-3900424">
            <a:off x="6233451" y="2039390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41"/>
          <p:cNvCxnSpPr/>
          <p:nvPr/>
        </p:nvCxnSpPr>
        <p:spPr>
          <a:xfrm rot="-3900424">
            <a:off x="6205072" y="1285346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41"/>
          <p:cNvCxnSpPr/>
          <p:nvPr/>
        </p:nvCxnSpPr>
        <p:spPr>
          <a:xfrm rot="-3900424">
            <a:off x="6233457" y="1655641"/>
            <a:ext cx="953595" cy="196505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82" name="Google Shape;882;p41"/>
          <p:cNvSpPr/>
          <p:nvPr/>
        </p:nvSpPr>
        <p:spPr>
          <a:xfrm>
            <a:off x="3182725" y="3397425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1"/>
          <p:cNvSpPr txBox="1"/>
          <p:nvPr/>
        </p:nvSpPr>
        <p:spPr>
          <a:xfrm>
            <a:off x="3293725" y="3724425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Trick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1"/>
          <p:cNvSpPr txBox="1"/>
          <p:nvPr/>
        </p:nvSpPr>
        <p:spPr>
          <a:xfrm>
            <a:off x="457650" y="1434125"/>
            <a:ext cx="373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Instead of explicitly transforming data (expensive!), we use a kernel function that computes similarity in the higher dimension WITHOUT actually going there.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2392325" y="344150"/>
            <a:ext cx="4696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Machine Learning?</a:t>
            </a:r>
            <a:endParaRPr sz="1700"/>
          </a:p>
        </p:txBody>
      </p:sp>
      <p:sp>
        <p:nvSpPr>
          <p:cNvPr id="141" name="Google Shape;141;p15"/>
          <p:cNvSpPr txBox="1"/>
          <p:nvPr/>
        </p:nvSpPr>
        <p:spPr>
          <a:xfrm>
            <a:off x="478549" y="1923988"/>
            <a:ext cx="808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is a collection of </a:t>
            </a: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techniques used to create computational systems that </a:t>
            </a: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from data 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order to make </a:t>
            </a: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predictions </a:t>
            </a:r>
            <a:r>
              <a:rPr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 inferences.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 with medium confidence"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54" y="3293316"/>
            <a:ext cx="1858184" cy="1161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iletry&#10;&#10;Description automatically generated" id="143" name="Google Shape;14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6722" y="3184681"/>
            <a:ext cx="1580531" cy="1378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newspaper&#10;&#10;Description automatically generated" id="144" name="Google Shape;14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3241" y="3067166"/>
            <a:ext cx="2249126" cy="177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554096" y="1145325"/>
            <a:ext cx="80358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Arthur Samuel</a:t>
            </a:r>
            <a:r>
              <a:rPr b="0" i="0" lang="en" sz="1800" u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Machine Learning is the field of study that gives computers the ability to learn without being explicitly programmed.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46" name="Google Shape;146;p15"/>
          <p:cNvPicPr preferRelativeResize="0"/>
          <p:nvPr/>
        </p:nvPicPr>
        <p:blipFill rotWithShape="1">
          <a:blip r:embed="rId6">
            <a:alphaModFix/>
          </a:blip>
          <a:srcRect b="10386" l="31279" r="30608" t="3636"/>
          <a:stretch/>
        </p:blipFill>
        <p:spPr>
          <a:xfrm>
            <a:off x="5189111" y="2979558"/>
            <a:ext cx="1650894" cy="19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42"/>
          <p:cNvCxnSpPr/>
          <p:nvPr/>
        </p:nvCxnSpPr>
        <p:spPr>
          <a:xfrm flipH="1" rot="10800000">
            <a:off x="1013275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42"/>
          <p:cNvCxnSpPr/>
          <p:nvPr/>
        </p:nvCxnSpPr>
        <p:spPr>
          <a:xfrm>
            <a:off x="1011558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42"/>
          <p:cNvSpPr txBox="1"/>
          <p:nvPr/>
        </p:nvSpPr>
        <p:spPr>
          <a:xfrm>
            <a:off x="3845100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2"/>
          <p:cNvSpPr txBox="1"/>
          <p:nvPr/>
        </p:nvSpPr>
        <p:spPr>
          <a:xfrm>
            <a:off x="356650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2"/>
          <p:cNvSpPr/>
          <p:nvPr/>
        </p:nvSpPr>
        <p:spPr>
          <a:xfrm>
            <a:off x="1215550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2"/>
          <p:cNvSpPr/>
          <p:nvPr/>
        </p:nvSpPr>
        <p:spPr>
          <a:xfrm>
            <a:off x="1494850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2"/>
          <p:cNvSpPr/>
          <p:nvPr/>
        </p:nvSpPr>
        <p:spPr>
          <a:xfrm>
            <a:off x="1825150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2"/>
          <p:cNvSpPr/>
          <p:nvPr/>
        </p:nvSpPr>
        <p:spPr>
          <a:xfrm>
            <a:off x="1583800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2"/>
          <p:cNvSpPr/>
          <p:nvPr/>
        </p:nvSpPr>
        <p:spPr>
          <a:xfrm>
            <a:off x="1393450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2"/>
          <p:cNvSpPr/>
          <p:nvPr/>
        </p:nvSpPr>
        <p:spPr>
          <a:xfrm>
            <a:off x="1971314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2"/>
          <p:cNvSpPr/>
          <p:nvPr/>
        </p:nvSpPr>
        <p:spPr>
          <a:xfrm>
            <a:off x="1930988" y="26993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2"/>
          <p:cNvSpPr/>
          <p:nvPr/>
        </p:nvSpPr>
        <p:spPr>
          <a:xfrm>
            <a:off x="21586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2"/>
          <p:cNvSpPr/>
          <p:nvPr/>
        </p:nvSpPr>
        <p:spPr>
          <a:xfrm>
            <a:off x="2563250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2"/>
          <p:cNvSpPr/>
          <p:nvPr/>
        </p:nvSpPr>
        <p:spPr>
          <a:xfrm>
            <a:off x="2882463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2"/>
          <p:cNvSpPr/>
          <p:nvPr/>
        </p:nvSpPr>
        <p:spPr>
          <a:xfrm>
            <a:off x="3118400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2"/>
          <p:cNvSpPr/>
          <p:nvPr/>
        </p:nvSpPr>
        <p:spPr>
          <a:xfrm>
            <a:off x="3201700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2"/>
          <p:cNvSpPr/>
          <p:nvPr/>
        </p:nvSpPr>
        <p:spPr>
          <a:xfrm>
            <a:off x="3469675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2"/>
          <p:cNvSpPr/>
          <p:nvPr/>
        </p:nvSpPr>
        <p:spPr>
          <a:xfrm>
            <a:off x="30750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2"/>
          <p:cNvSpPr/>
          <p:nvPr/>
        </p:nvSpPr>
        <p:spPr>
          <a:xfrm>
            <a:off x="339092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2"/>
          <p:cNvSpPr txBox="1"/>
          <p:nvPr/>
        </p:nvSpPr>
        <p:spPr>
          <a:xfrm>
            <a:off x="3662275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2"/>
          <p:cNvSpPr txBox="1"/>
          <p:nvPr/>
        </p:nvSpPr>
        <p:spPr>
          <a:xfrm>
            <a:off x="1056550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2"/>
          <p:cNvSpPr/>
          <p:nvPr/>
        </p:nvSpPr>
        <p:spPr>
          <a:xfrm>
            <a:off x="2882475" y="17849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2"/>
          <p:cNvSpPr/>
          <p:nvPr/>
        </p:nvSpPr>
        <p:spPr>
          <a:xfrm>
            <a:off x="1627138" y="3796288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2"/>
          <p:cNvSpPr txBox="1"/>
          <p:nvPr/>
        </p:nvSpPr>
        <p:spPr>
          <a:xfrm>
            <a:off x="1143575" y="294750"/>
            <a:ext cx="6674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3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8" name="Google Shape;918;p43"/>
          <p:cNvCxnSpPr/>
          <p:nvPr/>
        </p:nvCxnSpPr>
        <p:spPr>
          <a:xfrm flipH="1" rot="10800000">
            <a:off x="1013275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43"/>
          <p:cNvCxnSpPr/>
          <p:nvPr/>
        </p:nvCxnSpPr>
        <p:spPr>
          <a:xfrm>
            <a:off x="1011558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43"/>
          <p:cNvSpPr txBox="1"/>
          <p:nvPr/>
        </p:nvSpPr>
        <p:spPr>
          <a:xfrm>
            <a:off x="3845100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3"/>
          <p:cNvSpPr txBox="1"/>
          <p:nvPr/>
        </p:nvSpPr>
        <p:spPr>
          <a:xfrm>
            <a:off x="356650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3"/>
          <p:cNvSpPr/>
          <p:nvPr/>
        </p:nvSpPr>
        <p:spPr>
          <a:xfrm>
            <a:off x="1215550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3"/>
          <p:cNvSpPr/>
          <p:nvPr/>
        </p:nvSpPr>
        <p:spPr>
          <a:xfrm>
            <a:off x="1494850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3"/>
          <p:cNvSpPr/>
          <p:nvPr/>
        </p:nvSpPr>
        <p:spPr>
          <a:xfrm>
            <a:off x="1825150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3"/>
          <p:cNvSpPr/>
          <p:nvPr/>
        </p:nvSpPr>
        <p:spPr>
          <a:xfrm>
            <a:off x="1583800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3"/>
          <p:cNvSpPr/>
          <p:nvPr/>
        </p:nvSpPr>
        <p:spPr>
          <a:xfrm>
            <a:off x="1393450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1971314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3"/>
          <p:cNvSpPr/>
          <p:nvPr/>
        </p:nvSpPr>
        <p:spPr>
          <a:xfrm>
            <a:off x="1930988" y="26993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43"/>
          <p:cNvSpPr/>
          <p:nvPr/>
        </p:nvSpPr>
        <p:spPr>
          <a:xfrm>
            <a:off x="21586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3"/>
          <p:cNvSpPr/>
          <p:nvPr/>
        </p:nvSpPr>
        <p:spPr>
          <a:xfrm>
            <a:off x="2563250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3"/>
          <p:cNvSpPr/>
          <p:nvPr/>
        </p:nvSpPr>
        <p:spPr>
          <a:xfrm>
            <a:off x="2882463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3"/>
          <p:cNvSpPr/>
          <p:nvPr/>
        </p:nvSpPr>
        <p:spPr>
          <a:xfrm>
            <a:off x="3118400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3"/>
          <p:cNvSpPr/>
          <p:nvPr/>
        </p:nvSpPr>
        <p:spPr>
          <a:xfrm>
            <a:off x="3201700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43"/>
          <p:cNvSpPr/>
          <p:nvPr/>
        </p:nvSpPr>
        <p:spPr>
          <a:xfrm>
            <a:off x="3469675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43"/>
          <p:cNvSpPr/>
          <p:nvPr/>
        </p:nvSpPr>
        <p:spPr>
          <a:xfrm>
            <a:off x="30750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3"/>
          <p:cNvSpPr/>
          <p:nvPr/>
        </p:nvSpPr>
        <p:spPr>
          <a:xfrm>
            <a:off x="339092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3"/>
          <p:cNvSpPr txBox="1"/>
          <p:nvPr/>
        </p:nvSpPr>
        <p:spPr>
          <a:xfrm>
            <a:off x="3662275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3"/>
          <p:cNvSpPr txBox="1"/>
          <p:nvPr/>
        </p:nvSpPr>
        <p:spPr>
          <a:xfrm>
            <a:off x="1056550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3"/>
          <p:cNvSpPr/>
          <p:nvPr/>
        </p:nvSpPr>
        <p:spPr>
          <a:xfrm>
            <a:off x="2882475" y="17849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3"/>
          <p:cNvSpPr/>
          <p:nvPr/>
        </p:nvSpPr>
        <p:spPr>
          <a:xfrm>
            <a:off x="1627138" y="3796288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1" name="Google Shape;941;p43"/>
          <p:cNvCxnSpPr/>
          <p:nvPr/>
        </p:nvCxnSpPr>
        <p:spPr>
          <a:xfrm flipH="1" rot="10800000">
            <a:off x="5204785" y="1550255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43"/>
          <p:cNvCxnSpPr/>
          <p:nvPr/>
        </p:nvCxnSpPr>
        <p:spPr>
          <a:xfrm>
            <a:off x="5203068" y="4150923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3" name="Google Shape;943;p43"/>
          <p:cNvSpPr txBox="1"/>
          <p:nvPr/>
        </p:nvSpPr>
        <p:spPr>
          <a:xfrm>
            <a:off x="8036610" y="426650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3"/>
          <p:cNvSpPr txBox="1"/>
          <p:nvPr/>
        </p:nvSpPr>
        <p:spPr>
          <a:xfrm>
            <a:off x="4548160" y="14522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3"/>
          <p:cNvSpPr/>
          <p:nvPr/>
        </p:nvSpPr>
        <p:spPr>
          <a:xfrm>
            <a:off x="5407060" y="33900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3"/>
          <p:cNvSpPr/>
          <p:nvPr/>
        </p:nvSpPr>
        <p:spPr>
          <a:xfrm>
            <a:off x="5686360" y="3490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3"/>
          <p:cNvSpPr/>
          <p:nvPr/>
        </p:nvSpPr>
        <p:spPr>
          <a:xfrm>
            <a:off x="6016660" y="37024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3"/>
          <p:cNvSpPr/>
          <p:nvPr/>
        </p:nvSpPr>
        <p:spPr>
          <a:xfrm>
            <a:off x="5775310" y="3253962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3"/>
          <p:cNvSpPr/>
          <p:nvPr/>
        </p:nvSpPr>
        <p:spPr>
          <a:xfrm>
            <a:off x="5584960" y="30171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3"/>
          <p:cNvSpPr/>
          <p:nvPr/>
        </p:nvSpPr>
        <p:spPr>
          <a:xfrm>
            <a:off x="6162824" y="33402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3"/>
          <p:cNvSpPr/>
          <p:nvPr/>
        </p:nvSpPr>
        <p:spPr>
          <a:xfrm>
            <a:off x="6122498" y="2723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3"/>
          <p:cNvSpPr/>
          <p:nvPr/>
        </p:nvSpPr>
        <p:spPr>
          <a:xfrm>
            <a:off x="63501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3"/>
          <p:cNvSpPr/>
          <p:nvPr/>
        </p:nvSpPr>
        <p:spPr>
          <a:xfrm>
            <a:off x="6754760" y="24400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3"/>
          <p:cNvSpPr/>
          <p:nvPr/>
        </p:nvSpPr>
        <p:spPr>
          <a:xfrm>
            <a:off x="7073973" y="2319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3"/>
          <p:cNvSpPr/>
          <p:nvPr/>
        </p:nvSpPr>
        <p:spPr>
          <a:xfrm>
            <a:off x="7309910" y="28288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3"/>
          <p:cNvSpPr/>
          <p:nvPr/>
        </p:nvSpPr>
        <p:spPr>
          <a:xfrm>
            <a:off x="7393210" y="23692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43"/>
          <p:cNvSpPr/>
          <p:nvPr/>
        </p:nvSpPr>
        <p:spPr>
          <a:xfrm>
            <a:off x="7661185" y="25216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43"/>
          <p:cNvSpPr/>
          <p:nvPr/>
        </p:nvSpPr>
        <p:spPr>
          <a:xfrm>
            <a:off x="72665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3"/>
          <p:cNvSpPr/>
          <p:nvPr/>
        </p:nvSpPr>
        <p:spPr>
          <a:xfrm>
            <a:off x="758243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3"/>
          <p:cNvSpPr txBox="1"/>
          <p:nvPr/>
        </p:nvSpPr>
        <p:spPr>
          <a:xfrm>
            <a:off x="7853785" y="164897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3"/>
          <p:cNvSpPr txBox="1"/>
          <p:nvPr/>
        </p:nvSpPr>
        <p:spPr>
          <a:xfrm>
            <a:off x="5248060" y="24310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2" name="Google Shape;962;p43"/>
          <p:cNvCxnSpPr/>
          <p:nvPr/>
        </p:nvCxnSpPr>
        <p:spPr>
          <a:xfrm>
            <a:off x="5667329" y="206448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3"/>
          <p:cNvCxnSpPr/>
          <p:nvPr/>
        </p:nvCxnSpPr>
        <p:spPr>
          <a:xfrm>
            <a:off x="6491238" y="1872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43"/>
          <p:cNvCxnSpPr/>
          <p:nvPr/>
        </p:nvCxnSpPr>
        <p:spPr>
          <a:xfrm>
            <a:off x="6087450" y="19474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5" name="Google Shape;965;p43"/>
          <p:cNvSpPr/>
          <p:nvPr/>
        </p:nvSpPr>
        <p:spPr>
          <a:xfrm>
            <a:off x="7073985" y="18094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3"/>
          <p:cNvSpPr/>
          <p:nvPr/>
        </p:nvSpPr>
        <p:spPr>
          <a:xfrm>
            <a:off x="5818648" y="3820862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1" name="Google Shape;971;p44"/>
          <p:cNvCxnSpPr/>
          <p:nvPr/>
        </p:nvCxnSpPr>
        <p:spPr>
          <a:xfrm flipH="1" rot="10800000">
            <a:off x="1013275" y="1525681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2" name="Google Shape;972;p44"/>
          <p:cNvCxnSpPr/>
          <p:nvPr/>
        </p:nvCxnSpPr>
        <p:spPr>
          <a:xfrm>
            <a:off x="1011558" y="4126349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3" name="Google Shape;973;p44"/>
          <p:cNvSpPr txBox="1"/>
          <p:nvPr/>
        </p:nvSpPr>
        <p:spPr>
          <a:xfrm>
            <a:off x="3845100" y="42419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4"/>
          <p:cNvSpPr txBox="1"/>
          <p:nvPr/>
        </p:nvSpPr>
        <p:spPr>
          <a:xfrm>
            <a:off x="356650" y="142765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4"/>
          <p:cNvSpPr/>
          <p:nvPr/>
        </p:nvSpPr>
        <p:spPr>
          <a:xfrm>
            <a:off x="1215550" y="33654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4"/>
          <p:cNvSpPr/>
          <p:nvPr/>
        </p:nvSpPr>
        <p:spPr>
          <a:xfrm>
            <a:off x="1494850" y="34662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4"/>
          <p:cNvSpPr/>
          <p:nvPr/>
        </p:nvSpPr>
        <p:spPr>
          <a:xfrm>
            <a:off x="1825150" y="3677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4"/>
          <p:cNvSpPr/>
          <p:nvPr/>
        </p:nvSpPr>
        <p:spPr>
          <a:xfrm>
            <a:off x="1583800" y="3229388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4"/>
          <p:cNvSpPr/>
          <p:nvPr/>
        </p:nvSpPr>
        <p:spPr>
          <a:xfrm>
            <a:off x="1393450" y="29925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4"/>
          <p:cNvSpPr/>
          <p:nvPr/>
        </p:nvSpPr>
        <p:spPr>
          <a:xfrm>
            <a:off x="1971314" y="331562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4"/>
          <p:cNvSpPr/>
          <p:nvPr/>
        </p:nvSpPr>
        <p:spPr>
          <a:xfrm>
            <a:off x="1930988" y="26993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4"/>
          <p:cNvSpPr/>
          <p:nvPr/>
        </p:nvSpPr>
        <p:spPr>
          <a:xfrm>
            <a:off x="21586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4"/>
          <p:cNvSpPr/>
          <p:nvPr/>
        </p:nvSpPr>
        <p:spPr>
          <a:xfrm>
            <a:off x="2563250" y="2415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4"/>
          <p:cNvSpPr/>
          <p:nvPr/>
        </p:nvSpPr>
        <p:spPr>
          <a:xfrm>
            <a:off x="2882463" y="2294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4"/>
          <p:cNvSpPr/>
          <p:nvPr/>
        </p:nvSpPr>
        <p:spPr>
          <a:xfrm>
            <a:off x="3118400" y="28042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44"/>
          <p:cNvSpPr/>
          <p:nvPr/>
        </p:nvSpPr>
        <p:spPr>
          <a:xfrm>
            <a:off x="3201700" y="23447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4"/>
          <p:cNvSpPr/>
          <p:nvPr/>
        </p:nvSpPr>
        <p:spPr>
          <a:xfrm>
            <a:off x="3469675" y="24971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44"/>
          <p:cNvSpPr/>
          <p:nvPr/>
        </p:nvSpPr>
        <p:spPr>
          <a:xfrm>
            <a:off x="307507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44"/>
          <p:cNvSpPr/>
          <p:nvPr/>
        </p:nvSpPr>
        <p:spPr>
          <a:xfrm>
            <a:off x="3390925" y="203990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44"/>
          <p:cNvSpPr txBox="1"/>
          <p:nvPr/>
        </p:nvSpPr>
        <p:spPr>
          <a:xfrm>
            <a:off x="3662275" y="16244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4"/>
          <p:cNvSpPr txBox="1"/>
          <p:nvPr/>
        </p:nvSpPr>
        <p:spPr>
          <a:xfrm>
            <a:off x="1056550" y="240642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4"/>
          <p:cNvSpPr/>
          <p:nvPr/>
        </p:nvSpPr>
        <p:spPr>
          <a:xfrm>
            <a:off x="2882475" y="17849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44"/>
          <p:cNvSpPr/>
          <p:nvPr/>
        </p:nvSpPr>
        <p:spPr>
          <a:xfrm>
            <a:off x="1627138" y="3796288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4" name="Google Shape;994;p44"/>
          <p:cNvCxnSpPr/>
          <p:nvPr/>
        </p:nvCxnSpPr>
        <p:spPr>
          <a:xfrm flipH="1" rot="10800000">
            <a:off x="5204785" y="1550255"/>
            <a:ext cx="9600" cy="261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" name="Google Shape;995;p44"/>
          <p:cNvCxnSpPr/>
          <p:nvPr/>
        </p:nvCxnSpPr>
        <p:spPr>
          <a:xfrm>
            <a:off x="5203068" y="4150923"/>
            <a:ext cx="3257400" cy="2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6" name="Google Shape;996;p44"/>
          <p:cNvSpPr txBox="1"/>
          <p:nvPr/>
        </p:nvSpPr>
        <p:spPr>
          <a:xfrm>
            <a:off x="8036610" y="4266500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4"/>
          <p:cNvSpPr txBox="1"/>
          <p:nvPr/>
        </p:nvSpPr>
        <p:spPr>
          <a:xfrm>
            <a:off x="4548160" y="1452225"/>
            <a:ext cx="6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4"/>
          <p:cNvSpPr/>
          <p:nvPr/>
        </p:nvSpPr>
        <p:spPr>
          <a:xfrm>
            <a:off x="5407060" y="33900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4"/>
          <p:cNvSpPr/>
          <p:nvPr/>
        </p:nvSpPr>
        <p:spPr>
          <a:xfrm>
            <a:off x="5686360" y="34908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4"/>
          <p:cNvSpPr/>
          <p:nvPr/>
        </p:nvSpPr>
        <p:spPr>
          <a:xfrm>
            <a:off x="6016660" y="37024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4"/>
          <p:cNvSpPr/>
          <p:nvPr/>
        </p:nvSpPr>
        <p:spPr>
          <a:xfrm>
            <a:off x="5775310" y="3253962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4"/>
          <p:cNvSpPr/>
          <p:nvPr/>
        </p:nvSpPr>
        <p:spPr>
          <a:xfrm>
            <a:off x="5584960" y="301715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44"/>
          <p:cNvSpPr/>
          <p:nvPr/>
        </p:nvSpPr>
        <p:spPr>
          <a:xfrm>
            <a:off x="6162824" y="3340200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44"/>
          <p:cNvSpPr/>
          <p:nvPr/>
        </p:nvSpPr>
        <p:spPr>
          <a:xfrm>
            <a:off x="6122498" y="27238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44"/>
          <p:cNvSpPr/>
          <p:nvPr/>
        </p:nvSpPr>
        <p:spPr>
          <a:xfrm>
            <a:off x="63501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44"/>
          <p:cNvSpPr/>
          <p:nvPr/>
        </p:nvSpPr>
        <p:spPr>
          <a:xfrm>
            <a:off x="6754760" y="2440050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4"/>
          <p:cNvSpPr/>
          <p:nvPr/>
        </p:nvSpPr>
        <p:spPr>
          <a:xfrm>
            <a:off x="7073973" y="2319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44"/>
          <p:cNvSpPr/>
          <p:nvPr/>
        </p:nvSpPr>
        <p:spPr>
          <a:xfrm>
            <a:off x="7309910" y="282882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4"/>
          <p:cNvSpPr/>
          <p:nvPr/>
        </p:nvSpPr>
        <p:spPr>
          <a:xfrm>
            <a:off x="7393210" y="23692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4"/>
          <p:cNvSpPr/>
          <p:nvPr/>
        </p:nvSpPr>
        <p:spPr>
          <a:xfrm>
            <a:off x="7661185" y="25216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4"/>
          <p:cNvSpPr/>
          <p:nvPr/>
        </p:nvSpPr>
        <p:spPr>
          <a:xfrm>
            <a:off x="726658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4"/>
          <p:cNvSpPr/>
          <p:nvPr/>
        </p:nvSpPr>
        <p:spPr>
          <a:xfrm>
            <a:off x="7582435" y="2064475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4"/>
          <p:cNvSpPr txBox="1"/>
          <p:nvPr/>
        </p:nvSpPr>
        <p:spPr>
          <a:xfrm>
            <a:off x="7853785" y="1648975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sz="15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4"/>
          <p:cNvSpPr txBox="1"/>
          <p:nvPr/>
        </p:nvSpPr>
        <p:spPr>
          <a:xfrm>
            <a:off x="5248060" y="2431000"/>
            <a:ext cx="5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5" name="Google Shape;1015;p44"/>
          <p:cNvCxnSpPr/>
          <p:nvPr/>
        </p:nvCxnSpPr>
        <p:spPr>
          <a:xfrm>
            <a:off x="5667329" y="206448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44"/>
          <p:cNvCxnSpPr/>
          <p:nvPr/>
        </p:nvCxnSpPr>
        <p:spPr>
          <a:xfrm>
            <a:off x="6491238" y="1872907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44"/>
          <p:cNvCxnSpPr/>
          <p:nvPr/>
        </p:nvCxnSpPr>
        <p:spPr>
          <a:xfrm>
            <a:off x="6087450" y="1947432"/>
            <a:ext cx="953700" cy="196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18" name="Google Shape;1018;p44"/>
          <p:cNvSpPr/>
          <p:nvPr/>
        </p:nvSpPr>
        <p:spPr>
          <a:xfrm>
            <a:off x="7073985" y="1809475"/>
            <a:ext cx="279300" cy="20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4"/>
          <p:cNvSpPr/>
          <p:nvPr/>
        </p:nvSpPr>
        <p:spPr>
          <a:xfrm>
            <a:off x="5818648" y="3820862"/>
            <a:ext cx="192600" cy="202200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44"/>
          <p:cNvSpPr/>
          <p:nvPr/>
        </p:nvSpPr>
        <p:spPr>
          <a:xfrm>
            <a:off x="2730838" y="2901500"/>
            <a:ext cx="2196000" cy="1454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4"/>
          <p:cNvSpPr txBox="1"/>
          <p:nvPr/>
        </p:nvSpPr>
        <p:spPr>
          <a:xfrm>
            <a:off x="2841838" y="3228500"/>
            <a:ext cx="197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Soft</a:t>
            </a: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Margin 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sz="20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4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Case 2b: Linearly Inseparable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5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◆"/>
            </a:pPr>
            <a:r>
              <a:rPr b="1" lang="en" sz="1900">
                <a:solidFill>
                  <a:srgbClr val="000000"/>
                </a:solidFill>
              </a:rPr>
              <a:t>History and Development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1028" name="Google Shape;1028;p45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6"/>
          <p:cNvSpPr txBox="1"/>
          <p:nvPr/>
        </p:nvSpPr>
        <p:spPr>
          <a:xfrm>
            <a:off x="1140975" y="285125"/>
            <a:ext cx="6712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History</a:t>
            </a: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 and Development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4" name="Google Shape;1034;p46" title="ChatGPT Image Jan 7, 2026, 11_49_29 AM.png"/>
          <p:cNvPicPr preferRelativeResize="0"/>
          <p:nvPr/>
        </p:nvPicPr>
        <p:blipFill rotWithShape="1">
          <a:blip r:embed="rId3">
            <a:alphaModFix/>
          </a:blip>
          <a:srcRect b="23803" l="0" r="4662" t="22305"/>
          <a:stretch/>
        </p:blipFill>
        <p:spPr>
          <a:xfrm>
            <a:off x="1040038" y="1583525"/>
            <a:ext cx="7063926" cy="26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46"/>
          <p:cNvSpPr txBox="1"/>
          <p:nvPr/>
        </p:nvSpPr>
        <p:spPr>
          <a:xfrm>
            <a:off x="1338850" y="3629900"/>
            <a:ext cx="13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Vapnik and Chervonenkis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6"/>
          <p:cNvSpPr txBox="1"/>
          <p:nvPr/>
        </p:nvSpPr>
        <p:spPr>
          <a:xfrm>
            <a:off x="2552480" y="1686150"/>
            <a:ext cx="14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lassification as an Optimization Problem</a:t>
            </a:r>
            <a:endParaRPr/>
          </a:p>
        </p:txBody>
      </p:sp>
      <p:sp>
        <p:nvSpPr>
          <p:cNvPr id="1037" name="Google Shape;1037;p46"/>
          <p:cNvSpPr txBox="1"/>
          <p:nvPr/>
        </p:nvSpPr>
        <p:spPr>
          <a:xfrm>
            <a:off x="3924850" y="3551050"/>
            <a:ext cx="16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 decision boundaries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7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Categories of ML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Support Vector Machines</a:t>
            </a:r>
            <a:endParaRPr b="1" sz="21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◆"/>
            </a:pPr>
            <a:r>
              <a:rPr b="1" lang="en" sz="1900"/>
              <a:t>Math</a:t>
            </a:r>
            <a:endParaRPr b="1" sz="1900"/>
          </a:p>
        </p:txBody>
      </p:sp>
      <p:sp>
        <p:nvSpPr>
          <p:cNvPr id="1043" name="Google Shape;1043;p47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8"/>
          <p:cNvSpPr txBox="1"/>
          <p:nvPr/>
        </p:nvSpPr>
        <p:spPr>
          <a:xfrm>
            <a:off x="1131325" y="258125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9" name="Google Shape;1049;p48"/>
          <p:cNvSpPr txBox="1"/>
          <p:nvPr/>
        </p:nvSpPr>
        <p:spPr>
          <a:xfrm>
            <a:off x="491225" y="1025100"/>
            <a:ext cx="7717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Problem Setup: Binary Classification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want to classify data into two categories. For example, predicting whether a student gets into tech school (y = +1) or does not (y = -1).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Data: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 total students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each student i, we have: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2286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feature vector xᵢ (e.g., GPA, SAT scores, … 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2286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label yᵢ ∈ {-1, +1}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Goal: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Build an SVM model that creates a maximum margin classifier—a decision boundary with the largest possible "safety zone" between the two classes. This breathing room helps the model generalize better to new, unseen data.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0" name="Google Shape;1050;p48"/>
          <p:cNvPicPr preferRelativeResize="0"/>
          <p:nvPr/>
        </p:nvPicPr>
        <p:blipFill rotWithShape="1">
          <a:blip r:embed="rId3">
            <a:alphaModFix/>
          </a:blip>
          <a:srcRect b="76706" l="25884" r="33099" t="0"/>
          <a:stretch/>
        </p:blipFill>
        <p:spPr>
          <a:xfrm rot="-5400000">
            <a:off x="6156462" y="1764429"/>
            <a:ext cx="1907200" cy="14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9"/>
          <p:cNvSpPr txBox="1"/>
          <p:nvPr/>
        </p:nvSpPr>
        <p:spPr>
          <a:xfrm>
            <a:off x="1131325" y="258125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6" name="Google Shape;1056;p49"/>
          <p:cNvSpPr/>
          <p:nvPr/>
        </p:nvSpPr>
        <p:spPr>
          <a:xfrm>
            <a:off x="502800" y="552875"/>
            <a:ext cx="1955400" cy="102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 find the best separating boundary, we define three parallel hyperplanes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9"/>
          <p:cNvSpPr/>
          <p:nvPr/>
        </p:nvSpPr>
        <p:spPr>
          <a:xfrm>
            <a:off x="305400" y="2488925"/>
            <a:ext cx="2152800" cy="123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What is the distance between the two margin boundaries?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8" name="Google Shape;1058;p49"/>
          <p:cNvPicPr preferRelativeResize="0"/>
          <p:nvPr/>
        </p:nvPicPr>
        <p:blipFill rotWithShape="1">
          <a:blip r:embed="rId3">
            <a:alphaModFix/>
          </a:blip>
          <a:srcRect b="0" l="6127" r="3497" t="28540"/>
          <a:stretch/>
        </p:blipFill>
        <p:spPr>
          <a:xfrm rot="-5400000">
            <a:off x="3073100" y="950000"/>
            <a:ext cx="3692825" cy="39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8" y="3445634"/>
            <a:ext cx="3992799" cy="1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0"/>
          <p:cNvSpPr txBox="1"/>
          <p:nvPr/>
        </p:nvSpPr>
        <p:spPr>
          <a:xfrm>
            <a:off x="1131325" y="200333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65" name="Google Shape;10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5" y="1053629"/>
            <a:ext cx="4360884" cy="37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9" y="1024679"/>
            <a:ext cx="4267191" cy="24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0"/>
          <p:cNvPicPr preferRelativeResize="0"/>
          <p:nvPr/>
        </p:nvPicPr>
        <p:blipFill rotWithShape="1">
          <a:blip r:embed="rId5">
            <a:alphaModFix/>
          </a:blip>
          <a:srcRect b="74846" l="79675" r="3557" t="3158"/>
          <a:stretch/>
        </p:blipFill>
        <p:spPr>
          <a:xfrm>
            <a:off x="4789025" y="3146979"/>
            <a:ext cx="598876" cy="4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1"/>
          <p:cNvSpPr txBox="1"/>
          <p:nvPr/>
        </p:nvSpPr>
        <p:spPr>
          <a:xfrm>
            <a:off x="1131325" y="258125"/>
            <a:ext cx="671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Hard Margin SVM </a:t>
            </a:r>
            <a:endParaRPr sz="30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24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The Math</a:t>
            </a:r>
            <a:endParaRPr sz="240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73" name="Google Shape;1073;p51"/>
          <p:cNvPicPr preferRelativeResize="0"/>
          <p:nvPr/>
        </p:nvPicPr>
        <p:blipFill rotWithShape="1">
          <a:blip r:embed="rId3">
            <a:alphaModFix/>
          </a:blip>
          <a:srcRect b="74846" l="79675" r="3557" t="3158"/>
          <a:stretch/>
        </p:blipFill>
        <p:spPr>
          <a:xfrm>
            <a:off x="4789025" y="3792325"/>
            <a:ext cx="598876" cy="4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1"/>
          <p:cNvPicPr preferRelativeResize="0"/>
          <p:nvPr/>
        </p:nvPicPr>
        <p:blipFill rotWithShape="1">
          <a:blip r:embed="rId4">
            <a:alphaModFix/>
          </a:blip>
          <a:srcRect b="21783" l="0" r="0" t="0"/>
          <a:stretch/>
        </p:blipFill>
        <p:spPr>
          <a:xfrm>
            <a:off x="431725" y="1130675"/>
            <a:ext cx="4189575" cy="29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1"/>
          <p:cNvPicPr preferRelativeResize="0"/>
          <p:nvPr/>
        </p:nvPicPr>
        <p:blipFill rotWithShape="1">
          <a:blip r:embed="rId4">
            <a:alphaModFix/>
          </a:blip>
          <a:srcRect b="0" l="0" r="0" t="76932"/>
          <a:stretch/>
        </p:blipFill>
        <p:spPr>
          <a:xfrm>
            <a:off x="4572000" y="2166399"/>
            <a:ext cx="4189575" cy="8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52" name="Google Shape;152;p16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1108987" y="1706625"/>
            <a:ext cx="1230216" cy="145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h If Else Statement: How to Use it in Your Scripts -"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7828" y="1839852"/>
            <a:ext cx="2110878" cy="145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6099160" y="2218465"/>
            <a:ext cx="4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if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6746226" y="2218471"/>
            <a:ext cx="6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else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3430485" y="1968062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52" title="SVM_GitHub_Q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25" y="633000"/>
            <a:ext cx="3038500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2"/>
          <p:cNvPicPr preferRelativeResize="0"/>
          <p:nvPr/>
        </p:nvPicPr>
        <p:blipFill rotWithShape="1">
          <a:blip r:embed="rId4">
            <a:alphaModFix/>
          </a:blip>
          <a:srcRect b="15816" l="10821" r="9547" t="18198"/>
          <a:stretch/>
        </p:blipFill>
        <p:spPr>
          <a:xfrm>
            <a:off x="791750" y="3771026"/>
            <a:ext cx="3038501" cy="93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2"/>
          <p:cNvPicPr preferRelativeResize="0"/>
          <p:nvPr/>
        </p:nvPicPr>
        <p:blipFill rotWithShape="1">
          <a:blip r:embed="rId5">
            <a:alphaModFix/>
          </a:blip>
          <a:srcRect b="14527" l="3094" r="6953" t="12655"/>
          <a:stretch/>
        </p:blipFill>
        <p:spPr>
          <a:xfrm>
            <a:off x="5079524" y="3771025"/>
            <a:ext cx="3038500" cy="79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2" title="Vikas_Gowda_LinkedIn_Q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525" y="732525"/>
            <a:ext cx="3038501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067475"/>
            <a:ext cx="85058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628650"/>
            <a:ext cx="83724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25" y="1009650"/>
            <a:ext cx="6838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63" name="Google Shape;163;p17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374100" y="289625"/>
            <a:ext cx="1230216" cy="14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442072" y="2296549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2286" r="0" t="5401"/>
          <a:stretch/>
        </p:blipFill>
        <p:spPr>
          <a:xfrm>
            <a:off x="2335000" y="1431675"/>
            <a:ext cx="4650675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150" y="1280051"/>
            <a:ext cx="1430878" cy="1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73" name="Google Shape;173;p18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374100" y="289625"/>
            <a:ext cx="1230216" cy="14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442072" y="2296549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b="1" lang="en" sz="18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U</a:t>
            </a:r>
            <a:endParaRPr b="1">
              <a:solidFill>
                <a:srgbClr val="CC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4">
            <a:alphaModFix/>
          </a:blip>
          <a:srcRect b="0" l="2286" r="0" t="5401"/>
          <a:stretch/>
        </p:blipFill>
        <p:spPr>
          <a:xfrm>
            <a:off x="2335000" y="1431675"/>
            <a:ext cx="4650675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150" y="1280051"/>
            <a:ext cx="1430878" cy="1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813199" y="289622"/>
            <a:ext cx="524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Why Machine Learning?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Text&#10;&#10;Description automatically generated" id="183" name="Google Shape;183;p19"/>
          <p:cNvPicPr preferRelativeResize="0"/>
          <p:nvPr/>
        </p:nvPicPr>
        <p:blipFill rotWithShape="1">
          <a:blip r:embed="rId3">
            <a:alphaModFix/>
          </a:blip>
          <a:srcRect b="10386" l="31279" r="30608" t="3636"/>
          <a:stretch/>
        </p:blipFill>
        <p:spPr>
          <a:xfrm>
            <a:off x="374100" y="289625"/>
            <a:ext cx="1230216" cy="14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442072" y="2296549"/>
            <a:ext cx="13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U</a:t>
            </a:r>
            <a:endParaRPr b="1">
              <a:solidFill>
                <a:srgbClr val="CC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credit card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amazing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612153" y="5583482"/>
            <a:ext cx="27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traditional approach</a:t>
            </a:r>
            <a:endParaRPr sz="1100"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963" y="1219926"/>
            <a:ext cx="5044075" cy="29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819150" y="1191250"/>
            <a:ext cx="61467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What is ML? Why ML?</a:t>
            </a:r>
            <a:endParaRPr b="1" sz="21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➔"/>
            </a:pPr>
            <a:r>
              <a:rPr b="1" lang="en" sz="2100">
                <a:solidFill>
                  <a:srgbClr val="000000"/>
                </a:solidFill>
              </a:rPr>
              <a:t>Categories of ML</a:t>
            </a:r>
            <a:endParaRPr b="1"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➔"/>
            </a:pPr>
            <a:r>
              <a:rPr b="1" lang="en" sz="2100">
                <a:solidFill>
                  <a:srgbClr val="999999"/>
                </a:solidFill>
              </a:rPr>
              <a:t>Support Vector Machines</a:t>
            </a:r>
            <a:endParaRPr b="1" sz="21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Basic idea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Special Cases 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History and Development</a:t>
            </a:r>
            <a:endParaRPr b="1" sz="1900">
              <a:solidFill>
                <a:srgbClr val="999999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Char char="◆"/>
            </a:pPr>
            <a:r>
              <a:rPr b="1" lang="en" sz="1900">
                <a:solidFill>
                  <a:srgbClr val="999999"/>
                </a:solidFill>
              </a:rPr>
              <a:t>Math</a:t>
            </a:r>
            <a:endParaRPr b="1" sz="1900">
              <a:solidFill>
                <a:srgbClr val="999999"/>
              </a:solidFill>
            </a:endParaRPr>
          </a:p>
        </p:txBody>
      </p:sp>
      <p:sp>
        <p:nvSpPr>
          <p:cNvPr id="192" name="Google Shape;192;p20"/>
          <p:cNvSpPr txBox="1"/>
          <p:nvPr>
            <p:ph type="title"/>
          </p:nvPr>
        </p:nvSpPr>
        <p:spPr>
          <a:xfrm>
            <a:off x="3904550" y="382700"/>
            <a:ext cx="18861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1"/>
          <p:cNvGrpSpPr/>
          <p:nvPr/>
        </p:nvGrpSpPr>
        <p:grpSpPr>
          <a:xfrm>
            <a:off x="1014915" y="1269266"/>
            <a:ext cx="7245668" cy="3087552"/>
            <a:chOff x="-111500" y="452862"/>
            <a:chExt cx="9833969" cy="4190488"/>
          </a:xfrm>
        </p:grpSpPr>
        <p:sp>
          <p:nvSpPr>
            <p:cNvPr id="198" name="Google Shape;198;p21"/>
            <p:cNvSpPr/>
            <p:nvPr/>
          </p:nvSpPr>
          <p:spPr>
            <a:xfrm>
              <a:off x="7761291" y="2559453"/>
              <a:ext cx="1270500" cy="22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135"/>
                  </a:lnTo>
                  <a:lnTo>
                    <a:pt x="120000" y="71135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9" name="Google Shape;199;p21"/>
            <p:cNvSpPr/>
            <p:nvPr/>
          </p:nvSpPr>
          <p:spPr>
            <a:xfrm>
              <a:off x="7761291" y="2559453"/>
              <a:ext cx="750900" cy="1448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2297"/>
                  </a:lnTo>
                  <a:lnTo>
                    <a:pt x="120000" y="11229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0" name="Google Shape;200;p21"/>
            <p:cNvSpPr/>
            <p:nvPr/>
          </p:nvSpPr>
          <p:spPr>
            <a:xfrm>
              <a:off x="7045502" y="2559453"/>
              <a:ext cx="715800" cy="319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5110"/>
                  </a:lnTo>
                  <a:lnTo>
                    <a:pt x="0" y="8511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1" name="Google Shape;201;p21"/>
            <p:cNvSpPr/>
            <p:nvPr/>
          </p:nvSpPr>
          <p:spPr>
            <a:xfrm>
              <a:off x="5033737" y="1090088"/>
              <a:ext cx="2727600" cy="832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594"/>
                  </a:lnTo>
                  <a:lnTo>
                    <a:pt x="120000" y="106594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2" name="Google Shape;202;p21"/>
            <p:cNvSpPr/>
            <p:nvPr/>
          </p:nvSpPr>
          <p:spPr>
            <a:xfrm>
              <a:off x="4636943" y="2587338"/>
              <a:ext cx="639000" cy="1132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0149"/>
                  </a:lnTo>
                  <a:lnTo>
                    <a:pt x="120000" y="110149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3" name="Google Shape;203;p21"/>
            <p:cNvSpPr/>
            <p:nvPr/>
          </p:nvSpPr>
          <p:spPr>
            <a:xfrm>
              <a:off x="3194336" y="2587338"/>
              <a:ext cx="1442700" cy="390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91430"/>
                  </a:lnTo>
                  <a:lnTo>
                    <a:pt x="0" y="91430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4" name="Google Shape;204;p21"/>
            <p:cNvSpPr/>
            <p:nvPr/>
          </p:nvSpPr>
          <p:spPr>
            <a:xfrm>
              <a:off x="4636943" y="1090088"/>
              <a:ext cx="3969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5" name="Google Shape;205;p21"/>
            <p:cNvSpPr/>
            <p:nvPr/>
          </p:nvSpPr>
          <p:spPr>
            <a:xfrm>
              <a:off x="1481101" y="2587338"/>
              <a:ext cx="511500" cy="131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1503"/>
                  </a:lnTo>
                  <a:lnTo>
                    <a:pt x="120000" y="111503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6" name="Google Shape;206;p21"/>
            <p:cNvSpPr/>
            <p:nvPr/>
          </p:nvSpPr>
          <p:spPr>
            <a:xfrm>
              <a:off x="480517" y="2587338"/>
              <a:ext cx="1000500" cy="35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515"/>
                  </a:lnTo>
                  <a:lnTo>
                    <a:pt x="0" y="88515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6855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7" name="Google Shape;207;p21"/>
            <p:cNvSpPr/>
            <p:nvPr/>
          </p:nvSpPr>
          <p:spPr>
            <a:xfrm>
              <a:off x="1481101" y="1090088"/>
              <a:ext cx="3552600" cy="860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29"/>
                  </a:lnTo>
                  <a:lnTo>
                    <a:pt x="0" y="107029"/>
                  </a:lnTo>
                  <a:lnTo>
                    <a:pt x="0" y="120000"/>
                  </a:lnTo>
                </a:path>
              </a:pathLst>
            </a:custGeom>
            <a:noFill/>
            <a:ln cap="rnd" cmpd="sng" w="9350">
              <a:solidFill>
                <a:srgbClr val="23755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8" name="Google Shape;208;p21"/>
            <p:cNvSpPr/>
            <p:nvPr/>
          </p:nvSpPr>
          <p:spPr>
            <a:xfrm>
              <a:off x="4211304" y="452862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322804" y="558787"/>
              <a:ext cx="1644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4341468" y="577451"/>
              <a:ext cx="1607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525" lIns="50525" spcFirstLastPara="1" rIns="50525" wrap="square" tIns="50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6"/>
                <a:buFont typeface="Trebuchet MS"/>
                <a:buNone/>
              </a:pPr>
              <a:r>
                <a:rPr lang="en" sz="1326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Machine Learning</a:t>
              </a:r>
              <a:endParaRPr sz="1031"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833242" y="1950112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944743" y="2056038"/>
              <a:ext cx="12957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 txBox="1"/>
            <p:nvPr/>
          </p:nvSpPr>
          <p:spPr>
            <a:xfrm>
              <a:off x="963407" y="2074702"/>
              <a:ext cx="12585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 sz="1031"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-111500" y="2941653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0" y="3047578"/>
              <a:ext cx="1184100" cy="4770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13974" y="3061552"/>
              <a:ext cx="1156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Regression</a:t>
              </a:r>
              <a:endParaRPr sz="1031"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220818" y="3900224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332318" y="4006150"/>
              <a:ext cx="15435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 txBox="1"/>
            <p:nvPr/>
          </p:nvSpPr>
          <p:spPr>
            <a:xfrm>
              <a:off x="1350982" y="4024814"/>
              <a:ext cx="1506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Classification</a:t>
              </a:r>
              <a:endParaRPr sz="1031"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3824519" y="1950112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3936020" y="2056038"/>
              <a:ext cx="16248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3954684" y="2074702"/>
              <a:ext cx="15876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Unsupervised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</a:t>
              </a:r>
              <a:endParaRPr sz="1031"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606893" y="2977809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718394" y="3083735"/>
              <a:ext cx="1174800" cy="451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 txBox="1"/>
            <p:nvPr/>
          </p:nvSpPr>
          <p:spPr>
            <a:xfrm>
              <a:off x="2731608" y="3096949"/>
              <a:ext cx="1148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Clustering</a:t>
              </a:r>
              <a:endParaRPr sz="1031"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4517291" y="3719745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628792" y="3825670"/>
              <a:ext cx="15174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4647456" y="3844334"/>
              <a:ext cx="14802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Association Analysis</a:t>
              </a:r>
              <a:endParaRPr sz="1031"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6929921" y="1922227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7041421" y="2028152"/>
              <a:ext cx="1662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 txBox="1"/>
            <p:nvPr/>
          </p:nvSpPr>
          <p:spPr>
            <a:xfrm>
              <a:off x="7060085" y="2046816"/>
              <a:ext cx="1625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b="1"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Learning</a:t>
              </a:r>
              <a:endParaRPr sz="1031"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317584" y="2879192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6429085" y="2985117"/>
              <a:ext cx="14559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6447749" y="3003781"/>
              <a:ext cx="1418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Programming</a:t>
              </a:r>
              <a:endParaRPr sz="1031"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8010441" y="4007597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8121942" y="4113523"/>
              <a:ext cx="1003500" cy="5298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8137461" y="4129042"/>
              <a:ext cx="9726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Gaming</a:t>
              </a:r>
              <a:endParaRPr sz="1031"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8452368" y="2787750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226292"/>
            </a:solidFill>
            <a:ln cap="flat" cmpd="sng" w="70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072" rotWithShape="0" dir="5400000" dist="18715">
                <a:srgbClr val="000000">
                  <a:alpha val="34900"/>
                </a:srgbClr>
              </a:outerShdw>
            </a:effectLst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8563869" y="2893675"/>
              <a:ext cx="1158600" cy="637200"/>
            </a:xfrm>
            <a:prstGeom prst="roundRect">
              <a:avLst>
                <a:gd fmla="val 10000" name="adj"/>
              </a:avLst>
            </a:prstGeom>
            <a:solidFill>
              <a:srgbClr val="CCECFF">
                <a:alpha val="89800"/>
              </a:srgbClr>
            </a:solidFill>
            <a:ln cap="rnd" cmpd="sng" w="9350">
              <a:solidFill>
                <a:srgbClr val="2B94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7350" lIns="67350" spcFirstLastPara="1" rIns="67350" wrap="square" tIns="67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8582533" y="2912339"/>
              <a:ext cx="11214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00" lIns="44900" spcFirstLastPara="1" rIns="44900" wrap="square" tIns="4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Robot</a:t>
              </a:r>
              <a:endParaRPr sz="1031"/>
            </a:p>
            <a:p>
              <a:pPr indent="0" lvl="0" marL="0" marR="0" rtl="0" algn="ctr">
                <a:lnSpc>
                  <a:spcPct val="90000"/>
                </a:lnSpc>
                <a:spcBef>
                  <a:spcPts val="413"/>
                </a:spcBef>
                <a:spcAft>
                  <a:spcPts val="0"/>
                </a:spcAft>
                <a:buClr>
                  <a:srgbClr val="FF9900"/>
                </a:buClr>
                <a:buSzPts val="1179"/>
                <a:buFont typeface="Trebuchet MS"/>
                <a:buNone/>
              </a:pPr>
              <a:r>
                <a:rPr lang="en" sz="1178">
                  <a:solidFill>
                    <a:srgbClr val="FF9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Navigation</a:t>
              </a:r>
              <a:endParaRPr sz="1031"/>
            </a:p>
          </p:txBody>
        </p:sp>
      </p:grpSp>
      <p:sp>
        <p:nvSpPr>
          <p:cNvPr id="241" name="Google Shape;241;p21"/>
          <p:cNvSpPr txBox="1"/>
          <p:nvPr/>
        </p:nvSpPr>
        <p:spPr>
          <a:xfrm>
            <a:off x="1929000" y="285125"/>
            <a:ext cx="558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Trebuchet MS"/>
              <a:buNone/>
            </a:pPr>
            <a:r>
              <a:rPr lang="en" sz="3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Categories of Machine Learning</a:t>
            </a:r>
            <a:endParaRPr sz="30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